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68" r:id="rId2"/>
    <p:sldId id="256" r:id="rId3"/>
    <p:sldId id="257" r:id="rId4"/>
    <p:sldId id="261" r:id="rId5"/>
    <p:sldId id="258" r:id="rId6"/>
    <p:sldId id="263" r:id="rId7"/>
    <p:sldId id="262" r:id="rId8"/>
    <p:sldId id="259"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0" d="100"/>
          <a:sy n="100"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xmlns=""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E66DA5-7751-4D3D-B753-58DF3B418763}"/>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5" name="Footer Placeholder 4">
            <a:extLst>
              <a:ext uri="{FF2B5EF4-FFF2-40B4-BE49-F238E27FC236}">
                <a16:creationId xmlns:a16="http://schemas.microsoft.com/office/drawing/2014/main" xmlns=""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xmlns=""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10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6F6F2-8269-4B80-8EE3-81FEE0F9DFA6}"/>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5" name="Footer Placeholder 4">
            <a:extLst>
              <a:ext uri="{FF2B5EF4-FFF2-40B4-BE49-F238E27FC236}">
                <a16:creationId xmlns:a16="http://schemas.microsoft.com/office/drawing/2014/main" xmlns=""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2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074FE-F1B4-421F-A66E-FA351C8F99E9}"/>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5" name="Footer Placeholder 4">
            <a:extLst>
              <a:ext uri="{FF2B5EF4-FFF2-40B4-BE49-F238E27FC236}">
                <a16:creationId xmlns:a16="http://schemas.microsoft.com/office/drawing/2014/main" xmlns=""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45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97BB2D-4E2C-4490-A2A3-4B68BCC5D2F9}"/>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5" name="Footer Placeholder 4">
            <a:extLst>
              <a:ext uri="{FF2B5EF4-FFF2-40B4-BE49-F238E27FC236}">
                <a16:creationId xmlns:a16="http://schemas.microsoft.com/office/drawing/2014/main" xmlns=""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17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xmlns=""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A58988-AD39-4AE9-8E6A-0907F0BE2673}"/>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5" name="Footer Placeholder 4">
            <a:extLst>
              <a:ext uri="{FF2B5EF4-FFF2-40B4-BE49-F238E27FC236}">
                <a16:creationId xmlns:a16="http://schemas.microsoft.com/office/drawing/2014/main" xmlns=""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xmlns=""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4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D8FDCB-69DA-4A8F-8B91-5CFF77897C27}"/>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6" name="Footer Placeholder 5">
            <a:extLst>
              <a:ext uri="{FF2B5EF4-FFF2-40B4-BE49-F238E27FC236}">
                <a16:creationId xmlns:a16="http://schemas.microsoft.com/office/drawing/2014/main" xmlns=""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9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6B3EF2-2C04-480F-A570-14E520DD00DE}"/>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8" name="Footer Placeholder 7">
            <a:extLst>
              <a:ext uri="{FF2B5EF4-FFF2-40B4-BE49-F238E27FC236}">
                <a16:creationId xmlns:a16="http://schemas.microsoft.com/office/drawing/2014/main" xmlns=""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xmlns=""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44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xmlns=""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82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FF36D6-399B-43E3-84DD-9FC5119ECCE9}"/>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3" name="Footer Placeholder 2">
            <a:extLst>
              <a:ext uri="{FF2B5EF4-FFF2-40B4-BE49-F238E27FC236}">
                <a16:creationId xmlns:a16="http://schemas.microsoft.com/office/drawing/2014/main" xmlns=""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xmlns=""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22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6AACE-FAFB-4934-8E3C-AB5B216353D8}"/>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6" name="Footer Placeholder 5">
            <a:extLst>
              <a:ext uri="{FF2B5EF4-FFF2-40B4-BE49-F238E27FC236}">
                <a16:creationId xmlns:a16="http://schemas.microsoft.com/office/drawing/2014/main" xmlns=""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75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C4E9A-CA29-4CCD-ACFA-B29F80FBA163}"/>
              </a:ext>
            </a:extLst>
          </p:cNvPr>
          <p:cNvSpPr>
            <a:spLocks noGrp="1"/>
          </p:cNvSpPr>
          <p:nvPr>
            <p:ph type="dt" sz="half" idx="10"/>
          </p:nvPr>
        </p:nvSpPr>
        <p:spPr/>
        <p:txBody>
          <a:bodyPr/>
          <a:lstStyle/>
          <a:p>
            <a:fld id="{6A4B53A7-3209-46A6-9454-F38EAC8F11E7}" type="datetimeFigureOut">
              <a:rPr lang="en-US" smtClean="0"/>
              <a:t>9/2/2020</a:t>
            </a:fld>
            <a:endParaRPr lang="en-US"/>
          </a:p>
        </p:txBody>
      </p:sp>
      <p:sp>
        <p:nvSpPr>
          <p:cNvPr id="6" name="Footer Placeholder 5">
            <a:extLst>
              <a:ext uri="{FF2B5EF4-FFF2-40B4-BE49-F238E27FC236}">
                <a16:creationId xmlns:a16="http://schemas.microsoft.com/office/drawing/2014/main" xmlns=""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00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9/2/2020</a:t>
            </a:fld>
            <a:endParaRPr lang="en-US" dirty="0"/>
          </a:p>
        </p:txBody>
      </p:sp>
      <p:sp>
        <p:nvSpPr>
          <p:cNvPr id="5" name="Footer Placeholder 4">
            <a:extLst>
              <a:ext uri="{FF2B5EF4-FFF2-40B4-BE49-F238E27FC236}">
                <a16:creationId xmlns:a16="http://schemas.microsoft.com/office/drawing/2014/main" xmlns=""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1675349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9"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xmlns="" id="{E90021EB-20C0-42DF-8947-581EA83C7B4F}"/>
              </a:ext>
            </a:extLst>
          </p:cNvPr>
          <p:cNvPicPr>
            <a:picLocks noChangeAspect="1"/>
          </p:cNvPicPr>
          <p:nvPr/>
        </p:nvPicPr>
        <p:blipFill rotWithShape="1">
          <a:blip r:embed="rId2"/>
          <a:srcRect l="5977" r="9508"/>
          <a:stretch/>
        </p:blipFill>
        <p:spPr>
          <a:xfrm>
            <a:off x="1015515" y="3726804"/>
            <a:ext cx="4271693" cy="23376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127" y="249983"/>
            <a:ext cx="1815873" cy="761905"/>
          </a:xfrm>
          <a:prstGeom prst="rect">
            <a:avLst/>
          </a:prstGeom>
        </p:spPr>
      </p:pic>
      <p:sp>
        <p:nvSpPr>
          <p:cNvPr id="10" name="Content Placeholder 2">
            <a:extLst>
              <a:ext uri="{FF2B5EF4-FFF2-40B4-BE49-F238E27FC236}">
                <a16:creationId xmlns:a16="http://schemas.microsoft.com/office/drawing/2014/main" xmlns="" id="{64D3798F-016C-4EED-891A-91A62393186F}"/>
              </a:ext>
            </a:extLst>
          </p:cNvPr>
          <p:cNvSpPr txBox="1">
            <a:spLocks/>
          </p:cNvSpPr>
          <p:nvPr/>
        </p:nvSpPr>
        <p:spPr>
          <a:xfrm>
            <a:off x="3502152" y="1011888"/>
            <a:ext cx="4687824" cy="5609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rtl="1"/>
            <a:r>
              <a:rPr lang="en-US" sz="2800" dirty="0" smtClean="0">
                <a:latin typeface="Times New Roman" panose="02020603050405020304" pitchFamily="18" charset="0"/>
                <a:cs typeface="Times New Roman" panose="02020603050405020304" pitchFamily="18" charset="0"/>
              </a:rPr>
              <a:t>Iran Investment Opportunities</a:t>
            </a:r>
            <a:endParaRPr lang="en-HK"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4213" y="3726804"/>
            <a:ext cx="2045446" cy="2337652"/>
          </a:xfrm>
          <a:prstGeom prst="rect">
            <a:avLst/>
          </a:prstGeom>
        </p:spPr>
      </p:pic>
      <p:sp>
        <p:nvSpPr>
          <p:cNvPr id="2" name="Rectangle 1"/>
          <p:cNvSpPr/>
          <p:nvPr/>
        </p:nvSpPr>
        <p:spPr>
          <a:xfrm>
            <a:off x="685009" y="1773793"/>
            <a:ext cx="11092022" cy="1323439"/>
          </a:xfrm>
          <a:prstGeom prst="rect">
            <a:avLst/>
          </a:prstGeom>
        </p:spPr>
        <p:txBody>
          <a:bodyPr wrap="square">
            <a:spAutoFit/>
          </a:bodyPr>
          <a:lstStyle/>
          <a:p>
            <a:pPr algn="ctr"/>
            <a:r>
              <a:rPr lang="fa-IR" sz="2000" dirty="0">
                <a:cs typeface="B Titr" panose="00000700000000000000" pitchFamily="2" charset="-78"/>
              </a:rPr>
              <a:t>مروری بر سازمان ها و نهادهای </a:t>
            </a:r>
            <a:r>
              <a:rPr lang="fa-IR" sz="2000" dirty="0" smtClean="0">
                <a:cs typeface="B Titr" panose="00000700000000000000" pitchFamily="2" charset="-78"/>
              </a:rPr>
              <a:t>هنگ </a:t>
            </a:r>
            <a:r>
              <a:rPr lang="fa-IR" sz="2000" dirty="0">
                <a:cs typeface="B Titr" panose="00000700000000000000" pitchFamily="2" charset="-78"/>
              </a:rPr>
              <a:t>کنگی دارای </a:t>
            </a:r>
            <a:r>
              <a:rPr lang="fa-IR" sz="2000" dirty="0" smtClean="0">
                <a:cs typeface="B Titr" panose="00000700000000000000" pitchFamily="2" charset="-78"/>
              </a:rPr>
              <a:t>پتانسیل </a:t>
            </a:r>
            <a:r>
              <a:rPr lang="fa-IR" sz="2000" dirty="0">
                <a:cs typeface="B Titr" panose="00000700000000000000" pitchFamily="2" charset="-78"/>
              </a:rPr>
              <a:t>و </a:t>
            </a:r>
            <a:r>
              <a:rPr lang="fa-IR" sz="2000" dirty="0" smtClean="0">
                <a:cs typeface="B Titr" panose="00000700000000000000" pitchFamily="2" charset="-78"/>
              </a:rPr>
              <a:t>علاقه </a:t>
            </a:r>
            <a:r>
              <a:rPr lang="fa-IR" sz="2000" dirty="0">
                <a:cs typeface="B Titr" panose="00000700000000000000" pitchFamily="2" charset="-78"/>
              </a:rPr>
              <a:t>مند به حضور در </a:t>
            </a:r>
            <a:r>
              <a:rPr lang="en-US" sz="2000" dirty="0" smtClean="0">
                <a:cs typeface="B Titr" panose="00000700000000000000" pitchFamily="2" charset="-78"/>
              </a:rPr>
              <a:t/>
            </a:r>
            <a:br>
              <a:rPr lang="en-US" sz="2000" dirty="0" smtClean="0">
                <a:cs typeface="B Titr" panose="00000700000000000000" pitchFamily="2" charset="-78"/>
              </a:rPr>
            </a:br>
            <a:r>
              <a:rPr lang="fa-IR" sz="2000" dirty="0" smtClean="0">
                <a:cs typeface="B Titr" panose="00000700000000000000" pitchFamily="2" charset="-78"/>
              </a:rPr>
              <a:t>رویداد معرفی </a:t>
            </a:r>
            <a:r>
              <a:rPr lang="fa-IR" sz="2000" dirty="0">
                <a:cs typeface="B Titr" panose="00000700000000000000" pitchFamily="2" charset="-78"/>
              </a:rPr>
              <a:t>فرصتهای سرمایه گذاری </a:t>
            </a:r>
            <a:r>
              <a:rPr lang="fa-IR" sz="2000" dirty="0" smtClean="0">
                <a:cs typeface="B Titr" panose="00000700000000000000" pitchFamily="2" charset="-78"/>
              </a:rPr>
              <a:t>جمهوری اسلامی ایران</a:t>
            </a:r>
            <a:br>
              <a:rPr lang="fa-IR" sz="2000" dirty="0" smtClean="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r>
              <a:rPr lang="fa-IR" sz="2000" dirty="0" smtClean="0">
                <a:solidFill>
                  <a:srgbClr val="0070C0"/>
                </a:solidFill>
                <a:cs typeface="B Titr" panose="00000700000000000000" pitchFamily="2" charset="-78"/>
              </a:rPr>
              <a:t>این فایل حاوی معرفی صوتی سازمانها و جوامع بازرگانی می باشد.</a:t>
            </a:r>
            <a:endParaRPr lang="en-US" sz="2000" b="1" dirty="0">
              <a:solidFill>
                <a:srgbClr val="0070C0"/>
              </a:solidFill>
              <a:cs typeface="B Nazanin" panose="00000400000000000000" pitchFamily="2" charset="-78"/>
            </a:endParaRPr>
          </a:p>
        </p:txBody>
      </p:sp>
    </p:spTree>
    <p:extLst>
      <p:ext uri="{BB962C8B-B14F-4D97-AF65-F5344CB8AC3E}">
        <p14:creationId xmlns:p14="http://schemas.microsoft.com/office/powerpoint/2010/main" val="277340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xmlns="" id="{E90021EB-20C0-42DF-8947-581EA83C7B4F}"/>
              </a:ext>
            </a:extLst>
          </p:cNvPr>
          <p:cNvPicPr>
            <a:picLocks noChangeAspect="1"/>
          </p:cNvPicPr>
          <p:nvPr/>
        </p:nvPicPr>
        <p:blipFill rotWithShape="1">
          <a:blip r:embed="rId2"/>
          <a:srcRect l="5977" r="9508"/>
          <a:stretch/>
        </p:blipFill>
        <p:spPr>
          <a:xfrm>
            <a:off x="1903605" y="3126533"/>
            <a:ext cx="4271693" cy="21529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76" y="81597"/>
            <a:ext cx="1815873" cy="761905"/>
          </a:xfrm>
          <a:prstGeom prst="rect">
            <a:avLst/>
          </a:prstGeom>
        </p:spPr>
      </p:pic>
      <p:sp>
        <p:nvSpPr>
          <p:cNvPr id="10" name="Content Placeholder 2">
            <a:extLst>
              <a:ext uri="{FF2B5EF4-FFF2-40B4-BE49-F238E27FC236}">
                <a16:creationId xmlns:a16="http://schemas.microsoft.com/office/drawing/2014/main" xmlns="" id="{64D3798F-016C-4EED-891A-91A62393186F}"/>
              </a:ext>
            </a:extLst>
          </p:cNvPr>
          <p:cNvSpPr txBox="1">
            <a:spLocks/>
          </p:cNvSpPr>
          <p:nvPr/>
        </p:nvSpPr>
        <p:spPr>
          <a:xfrm>
            <a:off x="3959001" y="843502"/>
            <a:ext cx="4687824" cy="5609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rtl="1"/>
            <a:r>
              <a:rPr lang="en-US" sz="2800" dirty="0" smtClean="0">
                <a:latin typeface="Times New Roman" panose="02020603050405020304" pitchFamily="18" charset="0"/>
                <a:cs typeface="Times New Roman" panose="02020603050405020304" pitchFamily="18" charset="0"/>
              </a:rPr>
              <a:t>Iran Investment Opportunities</a:t>
            </a:r>
            <a:endParaRPr lang="en-HK"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1851" y="3126533"/>
            <a:ext cx="2045446" cy="2337652"/>
          </a:xfrm>
          <a:prstGeom prst="rect">
            <a:avLst/>
          </a:prstGeom>
        </p:spPr>
      </p:pic>
      <p:sp>
        <p:nvSpPr>
          <p:cNvPr id="12" name="Rectangle 11"/>
          <p:cNvSpPr/>
          <p:nvPr/>
        </p:nvSpPr>
        <p:spPr>
          <a:xfrm>
            <a:off x="8060702" y="5279519"/>
            <a:ext cx="1827744" cy="369332"/>
          </a:xfrm>
          <a:prstGeom prst="rect">
            <a:avLst/>
          </a:prstGeom>
        </p:spPr>
        <p:txBody>
          <a:bodyPr wrap="none">
            <a:spAutoFit/>
          </a:bodyPr>
          <a:lstStyle/>
          <a:p>
            <a:r>
              <a:rPr lang="fa-IR" dirty="0" smtClean="0">
                <a:solidFill>
                  <a:schemeClr val="tx1">
                    <a:lumMod val="75000"/>
                    <a:lumOff val="25000"/>
                  </a:schemeClr>
                </a:solidFill>
                <a:latin typeface="Arial" panose="020B0604020202020204" pitchFamily="34" charset="0"/>
                <a:cs typeface="B Titr" panose="00000700000000000000" pitchFamily="2" charset="-78"/>
              </a:rPr>
              <a:t>برگزار کننده رویداد</a:t>
            </a:r>
            <a:endParaRPr lang="en-US" dirty="0">
              <a:solidFill>
                <a:schemeClr val="tx1">
                  <a:lumMod val="75000"/>
                  <a:lumOff val="25000"/>
                </a:schemeClr>
              </a:solidFill>
            </a:endParaRPr>
          </a:p>
        </p:txBody>
      </p:sp>
      <p:sp>
        <p:nvSpPr>
          <p:cNvPr id="14" name="Rectangle 13"/>
          <p:cNvSpPr/>
          <p:nvPr/>
        </p:nvSpPr>
        <p:spPr>
          <a:xfrm>
            <a:off x="1897100" y="5279519"/>
            <a:ext cx="4208203" cy="369332"/>
          </a:xfrm>
          <a:prstGeom prst="rect">
            <a:avLst/>
          </a:prstGeom>
        </p:spPr>
        <p:txBody>
          <a:bodyPr wrap="none">
            <a:spAutoFit/>
          </a:bodyPr>
          <a:lstStyle/>
          <a:p>
            <a:pPr algn="r" rtl="1"/>
            <a:r>
              <a:rPr lang="fa-IR" dirty="0" smtClean="0">
                <a:solidFill>
                  <a:schemeClr val="tx1">
                    <a:lumMod val="75000"/>
                    <a:lumOff val="25000"/>
                  </a:schemeClr>
                </a:solidFill>
                <a:latin typeface="Arial" panose="020B0604020202020204" pitchFamily="34" charset="0"/>
                <a:cs typeface="B Titr" panose="00000700000000000000" pitchFamily="2" charset="-78"/>
              </a:rPr>
              <a:t>همکار اجرایی موسسه پارس وندانت در هنگ کنگ </a:t>
            </a:r>
            <a:endParaRPr lang="en-US" dirty="0">
              <a:solidFill>
                <a:schemeClr val="tx1">
                  <a:lumMod val="75000"/>
                  <a:lumOff val="25000"/>
                </a:schemeClr>
              </a:solidFill>
            </a:endParaRPr>
          </a:p>
        </p:txBody>
      </p:sp>
      <p:sp>
        <p:nvSpPr>
          <p:cNvPr id="2" name="Rectangle 1"/>
          <p:cNvSpPr/>
          <p:nvPr/>
        </p:nvSpPr>
        <p:spPr>
          <a:xfrm>
            <a:off x="828675" y="1773793"/>
            <a:ext cx="11144249" cy="954107"/>
          </a:xfrm>
          <a:prstGeom prst="rect">
            <a:avLst/>
          </a:prstGeom>
        </p:spPr>
        <p:txBody>
          <a:bodyPr wrap="square">
            <a:spAutoFit/>
          </a:bodyPr>
          <a:lstStyle/>
          <a:p>
            <a:pPr algn="ctr" rtl="1"/>
            <a:r>
              <a:rPr lang="fa-IR" sz="2800" dirty="0">
                <a:cs typeface="B Titr" panose="00000700000000000000" pitchFamily="2" charset="-78"/>
              </a:rPr>
              <a:t>در این رویداد از اتاق های مشترک سایر کشورها و سایر انجمن ها و جوامع سرمایه گذاری </a:t>
            </a:r>
            <a:r>
              <a:rPr lang="fa-IR" sz="2800" dirty="0" smtClean="0">
                <a:cs typeface="B Titr" panose="00000700000000000000" pitchFamily="2" charset="-78"/>
              </a:rPr>
              <a:t>اروپایی و آسیایی در </a:t>
            </a:r>
            <a:r>
              <a:rPr lang="fa-IR" sz="2800" dirty="0">
                <a:cs typeface="B Titr" panose="00000700000000000000" pitchFamily="2" charset="-78"/>
              </a:rPr>
              <a:t>قالب </a:t>
            </a:r>
            <a:r>
              <a:rPr lang="en-US" sz="2800" b="1" dirty="0">
                <a:latin typeface="Times New Roman" panose="02020603050405020304" pitchFamily="18" charset="0"/>
                <a:cs typeface="Times New Roman" panose="02020603050405020304" pitchFamily="18" charset="0"/>
              </a:rPr>
              <a:t>BIO</a:t>
            </a:r>
            <a:r>
              <a:rPr lang="fa-IR" sz="2800" dirty="0">
                <a:cs typeface="B Titr" panose="00000700000000000000" pitchFamily="2" charset="-78"/>
              </a:rPr>
              <a:t> جهت حضور در رویداد </a:t>
            </a:r>
            <a:r>
              <a:rPr lang="en-US" sz="2800" b="1" dirty="0">
                <a:latin typeface="Times New Roman" panose="02020603050405020304" pitchFamily="18" charset="0"/>
                <a:cs typeface="Times New Roman" panose="02020603050405020304" pitchFamily="18" charset="0"/>
              </a:rPr>
              <a:t>IIO</a:t>
            </a:r>
            <a:r>
              <a:rPr lang="fa-IR" sz="2800" dirty="0">
                <a:cs typeface="B Titr" panose="00000700000000000000" pitchFamily="2" charset="-78"/>
              </a:rPr>
              <a:t> دعوت به عمل خواهد آمد.</a:t>
            </a:r>
            <a:endParaRPr lang="en-US" sz="2800" dirty="0"/>
          </a:p>
        </p:txBody>
      </p:sp>
    </p:spTree>
    <p:extLst>
      <p:ext uri="{BB962C8B-B14F-4D97-AF65-F5344CB8AC3E}">
        <p14:creationId xmlns:p14="http://schemas.microsoft.com/office/powerpoint/2010/main" val="4801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3459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advTm="42757">
        <p159:morph option="byObject"/>
      </p:transition>
    </mc:Choice>
    <mc:Fallback>
      <p:transition spd="slow" advTm="4275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xmlns=""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xmlns="" id="{DCE1AED4-C7FF-4468-BF54-4470A0A3E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83EBDEF-8924-471B-B6AC-AA33F1E34677}"/>
              </a:ext>
            </a:extLst>
          </p:cNvPr>
          <p:cNvPicPr>
            <a:picLocks noChangeAspect="1"/>
          </p:cNvPicPr>
          <p:nvPr/>
        </p:nvPicPr>
        <p:blipFill rotWithShape="1">
          <a:blip r:embed="rId4"/>
          <a:srcRect t="9633" r="-1" b="5758"/>
          <a:stretch/>
        </p:blipFill>
        <p:spPr>
          <a:xfrm>
            <a:off x="20" y="10"/>
            <a:ext cx="12188932" cy="6857990"/>
          </a:xfrm>
          <a:prstGeom prst="rect">
            <a:avLst/>
          </a:prstGeom>
        </p:spPr>
      </p:pic>
      <p:sp>
        <p:nvSpPr>
          <p:cNvPr id="48" name="Rectangle 47">
            <a:extLst>
              <a:ext uri="{FF2B5EF4-FFF2-40B4-BE49-F238E27FC236}">
                <a16:creationId xmlns:a16="http://schemas.microsoft.com/office/drawing/2014/main" xmlns="" id="{BDE94FAB-AA60-43B4-A2C3-3A940B9A95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76C34CB-B659-4236-8D43-539CB159F6E0}"/>
              </a:ext>
            </a:extLst>
          </p:cNvPr>
          <p:cNvSpPr>
            <a:spLocks noGrp="1"/>
          </p:cNvSpPr>
          <p:nvPr>
            <p:ph type="title"/>
          </p:nvPr>
        </p:nvSpPr>
        <p:spPr>
          <a:xfrm>
            <a:off x="1524000" y="4416721"/>
            <a:ext cx="9144000" cy="1152663"/>
          </a:xfrm>
        </p:spPr>
        <p:txBody>
          <a:bodyPr vert="horz" lIns="91440" tIns="45720" rIns="91440" bIns="45720" rtlCol="0" anchor="b">
            <a:normAutofit/>
          </a:bodyPr>
          <a:lstStyle/>
          <a:p>
            <a:pPr algn="ctr"/>
            <a:r>
              <a:rPr lang="en-US" b="1" i="0" kern="1200" cap="all" baseline="0" dirty="0" err="1">
                <a:cs typeface="B Titr" panose="00000700000000000000" pitchFamily="2" charset="-78"/>
              </a:rPr>
              <a:t>اتاق</a:t>
            </a:r>
            <a:r>
              <a:rPr lang="en-US" b="1" i="0" kern="1200" cap="all" baseline="0" dirty="0">
                <a:cs typeface="B Titr" panose="00000700000000000000" pitchFamily="2" charset="-78"/>
              </a:rPr>
              <a:t> </a:t>
            </a:r>
            <a:r>
              <a:rPr lang="en-US" b="1" i="0" kern="1200" cap="all" baseline="0" dirty="0" err="1">
                <a:cs typeface="B Titr" panose="00000700000000000000" pitchFamily="2" charset="-78"/>
              </a:rPr>
              <a:t>بازرگانی</a:t>
            </a:r>
            <a:r>
              <a:rPr lang="en-US" b="1" i="0" kern="1200" cap="all" baseline="0" dirty="0">
                <a:cs typeface="B Titr" panose="00000700000000000000" pitchFamily="2" charset="-78"/>
              </a:rPr>
              <a:t> </a:t>
            </a:r>
            <a:r>
              <a:rPr lang="fa-IR" b="1" i="0" kern="1200" cap="all" baseline="0" dirty="0">
                <a:cs typeface="B Titr" panose="00000700000000000000" pitchFamily="2" charset="-78"/>
              </a:rPr>
              <a:t>چینی های</a:t>
            </a:r>
            <a:r>
              <a:rPr lang="en-US" b="1" i="0" kern="1200" cap="all" baseline="0" dirty="0">
                <a:cs typeface="B Titr" panose="00000700000000000000" pitchFamily="2" charset="-78"/>
              </a:rPr>
              <a:t> </a:t>
            </a:r>
            <a:r>
              <a:rPr lang="en-US" b="1" i="0" kern="1200" cap="all" baseline="0" dirty="0" err="1">
                <a:cs typeface="B Titr" panose="00000700000000000000" pitchFamily="2" charset="-78"/>
              </a:rPr>
              <a:t>هنگ</a:t>
            </a:r>
            <a:r>
              <a:rPr lang="en-US" b="1" i="0" kern="1200" cap="all" baseline="0" dirty="0">
                <a:cs typeface="B Titr" panose="00000700000000000000" pitchFamily="2" charset="-78"/>
              </a:rPr>
              <a:t> </a:t>
            </a:r>
            <a:r>
              <a:rPr lang="en-US" b="1" i="0" kern="1200" cap="all" baseline="0" dirty="0" err="1">
                <a:cs typeface="B Titr" panose="00000700000000000000" pitchFamily="2" charset="-78"/>
              </a:rPr>
              <a:t>کنگ</a:t>
            </a:r>
            <a:endParaRPr lang="en-US" b="1" i="0" kern="1200" cap="all" baseline="0" dirty="0">
              <a:cs typeface="B Titr" panose="00000700000000000000" pitchFamily="2" charset="-78"/>
            </a:endParaRPr>
          </a:p>
        </p:txBody>
      </p:sp>
      <p:pic>
        <p:nvPicPr>
          <p:cNvPr id="6" name="Audio 5">
            <a:hlinkClick r:id="" action="ppaction://media"/>
            <a:extLst>
              <a:ext uri="{FF2B5EF4-FFF2-40B4-BE49-F238E27FC236}">
                <a16:creationId xmlns:a16="http://schemas.microsoft.com/office/drawing/2014/main" xmlns="" id="{DB953ABE-845F-4153-889A-4094B2C84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4130915"/>
      </p:ext>
    </p:extLst>
  </p:cSld>
  <p:clrMapOvr>
    <a:masterClrMapping/>
  </p:clrMapOvr>
  <mc:AlternateContent xmlns:mc="http://schemas.openxmlformats.org/markup-compatibility/2006" xmlns:p14="http://schemas.microsoft.com/office/powerpoint/2010/main">
    <mc:Choice Requires="p14">
      <p:transition spd="med" p14:dur="700" advTm="30637">
        <p:fade/>
      </p:transition>
    </mc:Choice>
    <mc:Fallback xmlns="">
      <p:transition spd="med" advTm="30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134">
            <a:extLst>
              <a:ext uri="{FF2B5EF4-FFF2-40B4-BE49-F238E27FC236}">
                <a16:creationId xmlns:a16="http://schemas.microsoft.com/office/drawing/2014/main" xmlns="" id="{8D1AA55E-40D5-461B-A5A8-4AE8AAB71B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FB5095E-B78A-4D52-8717-492F0C1CC218}"/>
              </a:ext>
            </a:extLst>
          </p:cNvPr>
          <p:cNvSpPr>
            <a:spLocks noGrp="1"/>
          </p:cNvSpPr>
          <p:nvPr>
            <p:ph type="title"/>
          </p:nvPr>
        </p:nvSpPr>
        <p:spPr>
          <a:xfrm>
            <a:off x="838200" y="1336390"/>
            <a:ext cx="6155988" cy="1182927"/>
          </a:xfrm>
        </p:spPr>
        <p:txBody>
          <a:bodyPr anchor="b">
            <a:normAutofit/>
          </a:bodyPr>
          <a:lstStyle/>
          <a:p>
            <a:endParaRPr lang="en-HK" sz="5400" dirty="0"/>
          </a:p>
        </p:txBody>
      </p:sp>
      <p:cxnSp>
        <p:nvCxnSpPr>
          <p:cNvPr id="4101" name="Straight Connector 136">
            <a:extLst>
              <a:ext uri="{FF2B5EF4-FFF2-40B4-BE49-F238E27FC236}">
                <a16:creationId xmlns:a16="http://schemas.microsoft.com/office/drawing/2014/main" xmlns="" id="{7EB498BD-8089-4626-91EA-4978EBEF53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E2A6F01-44D5-425E-88DC-32D2BE7D8B91}"/>
              </a:ext>
            </a:extLst>
          </p:cNvPr>
          <p:cNvSpPr>
            <a:spLocks noGrp="1"/>
          </p:cNvSpPr>
          <p:nvPr>
            <p:ph idx="1"/>
          </p:nvPr>
        </p:nvSpPr>
        <p:spPr>
          <a:xfrm>
            <a:off x="803776" y="2829330"/>
            <a:ext cx="6190412" cy="3344459"/>
          </a:xfrm>
        </p:spPr>
        <p:txBody>
          <a:bodyPr anchor="t">
            <a:normAutofit/>
          </a:bodyPr>
          <a:lstStyle/>
          <a:p>
            <a:pPr algn="just" rtl="1"/>
            <a:r>
              <a:rPr lang="fa-IR" sz="1600" b="1" dirty="0">
                <a:cs typeface="B Nazanin" panose="00000400000000000000" pitchFamily="2" charset="-78"/>
              </a:rPr>
              <a:t>اتاق بازرگانی چینیان هنگ کنگ سازمانی غیر انتفاعی متشکل از شرکتهای بازرگانی محلی در هنگ کنگ است که در سال 1900 میلادی توسط دو تن از رهبران ارشد جامعه ی چینی به نام های هو فوک و لاو چو پک در دوران استعمار تشکیل شده است. این اتاق یکی از قدیمی ترین و بزرگترین اتاقهای بازرگانی در هنگ کنگ بشمار میرود. این اتاق در حال حاضر 6000 عضو دارد که شامل سازمانها، شرکتها و افراد حقیقی است. </a:t>
            </a:r>
            <a:endParaRPr lang="en-HK" sz="1600" b="1" dirty="0">
              <a:cs typeface="B Nazanin" panose="00000400000000000000" pitchFamily="2" charset="-78"/>
            </a:endParaRPr>
          </a:p>
          <a:p>
            <a:pPr algn="just" rtl="1"/>
            <a:r>
              <a:rPr lang="fa-IR" sz="1600" b="1" dirty="0">
                <a:cs typeface="B Nazanin" panose="00000400000000000000" pitchFamily="2" charset="-78"/>
              </a:rPr>
              <a:t>این اتاق که بیشتر به آن به عنوان پشتیبان پکن نگاه میشود دارای نماینده در شورای </a:t>
            </a:r>
            <a:r>
              <a:rPr lang="fa-IR" sz="1600" b="1" dirty="0" smtClean="0">
                <a:cs typeface="B Nazanin" panose="00000400000000000000" pitchFamily="2" charset="-78"/>
              </a:rPr>
              <a:t>قانونگذاری </a:t>
            </a:r>
            <a:r>
              <a:rPr lang="fa-IR" sz="1600" b="1" dirty="0">
                <a:cs typeface="B Nazanin" panose="00000400000000000000" pitchFamily="2" charset="-78"/>
              </a:rPr>
              <a:t>هنگ کنگ و در کمیته ی انتخابات رییس اجرایی هنگ کنگ، در سازمان بانک مرکزی، در دفتر فن آوری اطلاعات و پخش و نیز در اداره ی (وزارت) آموزش و نیروی انسانی است. </a:t>
            </a:r>
          </a:p>
          <a:p>
            <a:pPr algn="just" rtl="1"/>
            <a:r>
              <a:rPr lang="fa-IR" sz="1600" b="1" dirty="0">
                <a:cs typeface="B Nazanin" panose="00000400000000000000" pitchFamily="2" charset="-78"/>
              </a:rPr>
              <a:t>هیاتی متشکل از بازرگانان ارشد این اتاق در سال 1387 برای آشنایی با فرصتهای اقتصادی و بازرگانی کشورمان به ایران سفر کردند. </a:t>
            </a:r>
            <a:endParaRPr lang="en-HK" sz="1600" b="1" dirty="0">
              <a:cs typeface="B Nazanin" panose="00000400000000000000" pitchFamily="2" charset="-78"/>
            </a:endParaRPr>
          </a:p>
        </p:txBody>
      </p:sp>
      <p:pic>
        <p:nvPicPr>
          <p:cNvPr id="4098" name="Picture 2">
            <a:extLst>
              <a:ext uri="{FF2B5EF4-FFF2-40B4-BE49-F238E27FC236}">
                <a16:creationId xmlns:a16="http://schemas.microsoft.com/office/drawing/2014/main" xmlns="" id="{0299C3CD-0494-4971-88F9-0EF1000449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32375" y="1336390"/>
            <a:ext cx="3228960" cy="4837394"/>
          </a:xfrm>
          <a:prstGeom prst="rect">
            <a:avLst/>
          </a:prstGeom>
          <a:noFill/>
          <a:extLst>
            <a:ext uri="{909E8E84-426E-40DD-AFC4-6F175D3DCCD1}">
              <a14:hiddenFill xmlns:a14="http://schemas.microsoft.com/office/drawing/2010/main">
                <a:solidFill>
                  <a:srgbClr val="FFFFFF"/>
                </a:solidFill>
              </a14:hiddenFill>
            </a:ext>
          </a:extLst>
        </p:spPr>
      </p:pic>
      <p:sp>
        <p:nvSpPr>
          <p:cNvPr id="4102"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1"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xmlns="" id="{3DD76CE8-BAF7-419C-8B41-EF500E5E9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000" y="1498149"/>
            <a:ext cx="5494496" cy="1021168"/>
          </a:xfrm>
          <a:prstGeom prst="rect">
            <a:avLst/>
          </a:prstGeom>
        </p:spPr>
      </p:pic>
      <p:pic>
        <p:nvPicPr>
          <p:cNvPr id="6" name="Audio 5">
            <a:hlinkClick r:id="" action="ppaction://media"/>
            <a:extLst>
              <a:ext uri="{FF2B5EF4-FFF2-40B4-BE49-F238E27FC236}">
                <a16:creationId xmlns:a16="http://schemas.microsoft.com/office/drawing/2014/main" xmlns="" id="{6C4E40B6-7178-4F45-93BB-5D33EFBC8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2533326"/>
      </p:ext>
    </p:extLst>
  </p:cSld>
  <p:clrMapOvr>
    <a:masterClrMapping/>
  </p:clrMapOvr>
  <mc:AlternateContent xmlns:mc="http://schemas.openxmlformats.org/markup-compatibility/2006" xmlns:p14="http://schemas.microsoft.com/office/powerpoint/2010/main">
    <mc:Choice Requires="p14">
      <p:transition spd="slow" p14:dur="3400" advTm="106032">
        <p14:reveal/>
      </p:transition>
    </mc:Choice>
    <mc:Fallback xmlns="">
      <p:transition spd="slow" advTm="106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xmlns=""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xmlns="" id="{609CB703-C563-4F1F-BF28-83C06E978C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5A7023B-90AE-481C-B948-49A043018FBB}"/>
              </a:ext>
            </a:extLst>
          </p:cNvPr>
          <p:cNvSpPr>
            <a:spLocks noGrp="1"/>
          </p:cNvSpPr>
          <p:nvPr>
            <p:ph type="title"/>
          </p:nvPr>
        </p:nvSpPr>
        <p:spPr>
          <a:xfrm>
            <a:off x="2657478" y="583345"/>
            <a:ext cx="8383310" cy="2274155"/>
          </a:xfrm>
        </p:spPr>
        <p:txBody>
          <a:bodyPr vert="horz" lIns="91440" tIns="45720" rIns="91440" bIns="45720" rtlCol="0" anchor="b">
            <a:normAutofit/>
          </a:bodyPr>
          <a:lstStyle/>
          <a:p>
            <a:pPr algn="r"/>
            <a:r>
              <a:rPr lang="en-US" sz="6000" b="1" i="0" kern="1200" cap="all" baseline="0" dirty="0" err="1">
                <a:solidFill>
                  <a:schemeClr val="bg1"/>
                </a:solidFill>
                <a:cs typeface="B Titr" panose="00000700000000000000" pitchFamily="2" charset="-78"/>
              </a:rPr>
              <a:t>فدراسیون</a:t>
            </a:r>
            <a:r>
              <a:rPr lang="en-US" sz="6000" b="1" i="0" kern="1200" cap="all" baseline="0" dirty="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صنایع</a:t>
            </a:r>
            <a:r>
              <a:rPr lang="en-US" sz="6000" b="1" i="0" kern="1200" cap="all" baseline="0" dirty="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هنگ</a:t>
            </a:r>
            <a:r>
              <a:rPr lang="en-US" sz="6000" b="1" i="0" kern="1200" cap="all" baseline="0" dirty="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کنگ</a:t>
            </a:r>
            <a:endParaRPr lang="en-US" sz="6000" b="1" i="0" kern="1200" cap="all" baseline="0" dirty="0">
              <a:solidFill>
                <a:schemeClr val="bg1"/>
              </a:solidFill>
              <a:cs typeface="B Titr" panose="00000700000000000000" pitchFamily="2" charset="-78"/>
            </a:endParaRPr>
          </a:p>
        </p:txBody>
      </p:sp>
      <p:sp>
        <p:nvSpPr>
          <p:cNvPr id="77" name="Graphic 13">
            <a:extLst>
              <a:ext uri="{FF2B5EF4-FFF2-40B4-BE49-F238E27FC236}">
                <a16:creationId xmlns:a16="http://schemas.microsoft.com/office/drawing/2014/main" xmlns=""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29041" y="25973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cxnSp>
        <p:nvCxnSpPr>
          <p:cNvPr id="79" name="Straight Connector 78">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81" name="Graphic 12">
            <a:extLst>
              <a:ext uri="{FF2B5EF4-FFF2-40B4-BE49-F238E27FC236}">
                <a16:creationId xmlns:a16="http://schemas.microsoft.com/office/drawing/2014/main" xmlns=""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7821" y="28266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83" name="Graphic 15">
            <a:extLst>
              <a:ext uri="{FF2B5EF4-FFF2-40B4-BE49-F238E27FC236}">
                <a16:creationId xmlns:a16="http://schemas.microsoft.com/office/drawing/2014/main" xmlns=""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9869" y="610939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6" name="Picture 8" descr="CRNet 轉口證網上通">
            <a:extLst>
              <a:ext uri="{FF2B5EF4-FFF2-40B4-BE49-F238E27FC236}">
                <a16:creationId xmlns:a16="http://schemas.microsoft.com/office/drawing/2014/main" xmlns="" id="{13B4B078-A2CE-4281-B9FF-FD7FA210226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362325" y="3429794"/>
            <a:ext cx="5467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xmlns="" id="{28D24803-3FE6-48D4-BC3E-22C12B475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744233"/>
      </p:ext>
    </p:extLst>
  </p:cSld>
  <p:clrMapOvr>
    <a:masterClrMapping/>
  </p:clrMapOvr>
  <p:transition spd="slow" advTm="261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B1F59-FC82-4CBF-AC4E-1F8CC8FF3D52}"/>
              </a:ext>
            </a:extLst>
          </p:cNvPr>
          <p:cNvSpPr>
            <a:spLocks noGrp="1"/>
          </p:cNvSpPr>
          <p:nvPr>
            <p:ph type="title"/>
          </p:nvPr>
        </p:nvSpPr>
        <p:spPr/>
        <p:txBody>
          <a:bodyPr/>
          <a:lstStyle/>
          <a:p>
            <a:r>
              <a:rPr lang="en-HK" dirty="0">
                <a:solidFill>
                  <a:schemeClr val="bg1"/>
                </a:solidFill>
              </a:rPr>
              <a:t>h</a:t>
            </a:r>
          </a:p>
        </p:txBody>
      </p:sp>
      <p:sp>
        <p:nvSpPr>
          <p:cNvPr id="3" name="Content Placeholder 2">
            <a:extLst>
              <a:ext uri="{FF2B5EF4-FFF2-40B4-BE49-F238E27FC236}">
                <a16:creationId xmlns:a16="http://schemas.microsoft.com/office/drawing/2014/main" xmlns="" id="{EBBF201C-FB1C-4959-878D-A4A319B7FD49}"/>
              </a:ext>
            </a:extLst>
          </p:cNvPr>
          <p:cNvSpPr>
            <a:spLocks noGrp="1"/>
          </p:cNvSpPr>
          <p:nvPr>
            <p:ph idx="1"/>
          </p:nvPr>
        </p:nvSpPr>
        <p:spPr/>
        <p:txBody>
          <a:bodyPr>
            <a:normAutofit/>
          </a:bodyPr>
          <a:lstStyle/>
          <a:p>
            <a:pPr algn="r" rtl="1"/>
            <a:r>
              <a:rPr lang="fa-IR" sz="2400" b="1" dirty="0">
                <a:solidFill>
                  <a:srgbClr val="212529"/>
                </a:solidFill>
                <a:latin typeface="iran-sans-web"/>
                <a:cs typeface="B Nazanin" panose="00000400000000000000" pitchFamily="2" charset="-78"/>
              </a:rPr>
              <a:t>فدراسیون صنایع هنگ کنگ سازمانی تجاری متشکل از شرکتهای صنعتی در هنگ کنگ است که برابر با قانون فدراسیون صنایع هنگ کنگ (فصل 321) در سال 1960 تشکیل شده است. </a:t>
            </a:r>
          </a:p>
          <a:p>
            <a:pPr algn="r" rtl="1"/>
            <a:r>
              <a:rPr lang="fa-IR" sz="2400" b="1" dirty="0">
                <a:solidFill>
                  <a:srgbClr val="212529"/>
                </a:solidFill>
                <a:latin typeface="iran-sans-web"/>
                <a:cs typeface="B Nazanin" panose="00000400000000000000" pitchFamily="2" charset="-78"/>
              </a:rPr>
              <a:t>اهداف این فدراسیون عبارتند از:</a:t>
            </a:r>
          </a:p>
          <a:p>
            <a:pPr lvl="2" algn="r" rtl="1"/>
            <a:r>
              <a:rPr lang="fa-IR" sz="1800" b="1" i="0" dirty="0">
                <a:solidFill>
                  <a:srgbClr val="212529"/>
                </a:solidFill>
                <a:effectLst/>
                <a:latin typeface="iran-sans-web"/>
                <a:cs typeface="B Nazanin" panose="00000400000000000000" pitchFamily="2" charset="-78"/>
              </a:rPr>
              <a:t>گسترش و تحکیم منافع جوامع تجاری و صنعتی هنگ کنگ</a:t>
            </a:r>
          </a:p>
          <a:p>
            <a:pPr lvl="2" algn="r" rtl="1"/>
            <a:r>
              <a:rPr lang="fa-IR" sz="1800" b="1" dirty="0">
                <a:solidFill>
                  <a:srgbClr val="212529"/>
                </a:solidFill>
                <a:latin typeface="iran-sans-web"/>
                <a:cs typeface="B Nazanin" panose="00000400000000000000" pitchFamily="2" charset="-78"/>
              </a:rPr>
              <a:t>تشویق تجارت، سرمایه گذاری، پیشرفت فنی، توسعه ی نیروی انسانی و فرصتهای بازرگانی در هنگ کنگ</a:t>
            </a:r>
          </a:p>
          <a:p>
            <a:pPr lvl="2" algn="r" rtl="1"/>
            <a:r>
              <a:rPr lang="fa-IR" sz="1800" b="1" i="0" dirty="0">
                <a:solidFill>
                  <a:srgbClr val="212529"/>
                </a:solidFill>
                <a:effectLst/>
                <a:latin typeface="iran-sans-web"/>
                <a:cs typeface="B Nazanin" panose="00000400000000000000" pitchFamily="2" charset="-78"/>
              </a:rPr>
              <a:t>نمایندگی </a:t>
            </a:r>
            <a:r>
              <a:rPr lang="fa-IR" sz="1800" b="1" dirty="0">
                <a:solidFill>
                  <a:srgbClr val="212529"/>
                </a:solidFill>
                <a:latin typeface="iran-sans-web"/>
                <a:cs typeface="B Nazanin" panose="00000400000000000000" pitchFamily="2" charset="-78"/>
              </a:rPr>
              <a:t>ابراز نظرات بخش بازرگانی و ارایه ی مشاوره به دولت در زمینه های سیاستگذاری و قانونگزاری در بخش تجارت و بازرگانی</a:t>
            </a:r>
          </a:p>
          <a:p>
            <a:pPr algn="r" rtl="1"/>
            <a:r>
              <a:rPr lang="fa-IR" sz="2400" b="1" i="0" dirty="0">
                <a:solidFill>
                  <a:srgbClr val="212529"/>
                </a:solidFill>
                <a:effectLst/>
                <a:latin typeface="iran-sans-web"/>
                <a:cs typeface="B Nazanin" panose="00000400000000000000" pitchFamily="2" charset="-78"/>
              </a:rPr>
              <a:t>فدراسیون صنایع هنگ كنگ با سه هزار عضو، بیش از 30 هزار كارخانه و چهار میلیون كارگر شاغل در این كارخانه ها در دلتا رود مروارید در جنوب چین قرار </a:t>
            </a:r>
            <a:r>
              <a:rPr lang="fa-IR" sz="2400" b="1" i="0" dirty="0" smtClean="0">
                <a:solidFill>
                  <a:srgbClr val="212529"/>
                </a:solidFill>
                <a:effectLst/>
                <a:latin typeface="iran-sans-web"/>
                <a:cs typeface="B Nazanin" panose="00000400000000000000" pitchFamily="2" charset="-78"/>
              </a:rPr>
              <a:t>دارد.</a:t>
            </a:r>
            <a:endParaRPr lang="fa-IR" sz="2400" b="1" i="0" dirty="0">
              <a:solidFill>
                <a:srgbClr val="212529"/>
              </a:solidFill>
              <a:effectLst/>
              <a:latin typeface="iran-sans-web"/>
              <a:cs typeface="B Nazanin" panose="00000400000000000000" pitchFamily="2" charset="-78"/>
            </a:endParaRPr>
          </a:p>
          <a:p>
            <a:pPr algn="r" rtl="1"/>
            <a:r>
              <a:rPr lang="fa-IR" sz="2400" b="1" i="0" dirty="0">
                <a:solidFill>
                  <a:srgbClr val="212529"/>
                </a:solidFill>
                <a:effectLst/>
                <a:latin typeface="iran-sans-web"/>
                <a:cs typeface="B Nazanin" panose="00000400000000000000" pitchFamily="2" charset="-78"/>
              </a:rPr>
              <a:t>رییس فدراسیون صنایع هنگ کنگ در </a:t>
            </a:r>
            <a:r>
              <a:rPr lang="fa-IR" sz="2400" b="1" dirty="0">
                <a:solidFill>
                  <a:srgbClr val="212529"/>
                </a:solidFill>
                <a:latin typeface="iran-sans-web"/>
                <a:cs typeface="B Nazanin" panose="00000400000000000000" pitchFamily="2" charset="-78"/>
              </a:rPr>
              <a:t>اردیبهشت 1395 بهمراه یک هیات تجاری از کشورمان دیدن کردند. </a:t>
            </a:r>
            <a:endParaRPr lang="en-HK" sz="2400" b="1" i="0" dirty="0">
              <a:solidFill>
                <a:srgbClr val="212529"/>
              </a:solidFill>
              <a:effectLst/>
              <a:latin typeface="iran-sans-web"/>
              <a:cs typeface="B Nazanin" panose="00000400000000000000" pitchFamily="2" charset="-78"/>
            </a:endParaRPr>
          </a:p>
          <a:p>
            <a:pPr marL="0" indent="0" algn="r" rtl="1">
              <a:buNone/>
            </a:pPr>
            <a:endParaRPr lang="fa-IR" sz="1400" dirty="0">
              <a:solidFill>
                <a:srgbClr val="212529"/>
              </a:solidFill>
              <a:latin typeface="iran-sans-web"/>
            </a:endParaRPr>
          </a:p>
          <a:p>
            <a:pPr marL="0" indent="0" algn="r" rtl="1">
              <a:buNone/>
            </a:pPr>
            <a:endParaRPr lang="fa-IR" sz="1400" b="0" i="0" dirty="0">
              <a:solidFill>
                <a:srgbClr val="212529"/>
              </a:solidFill>
              <a:effectLst/>
              <a:latin typeface="iran-sans-web"/>
            </a:endParaRPr>
          </a:p>
          <a:p>
            <a:pPr algn="r" rtl="1"/>
            <a:endParaRPr lang="en-HK" sz="400" b="0" i="0" dirty="0">
              <a:solidFill>
                <a:srgbClr val="212529"/>
              </a:solidFill>
              <a:effectLst/>
              <a:latin typeface="iran-sans-web"/>
            </a:endParaRPr>
          </a:p>
          <a:p>
            <a:pPr algn="r" rtl="1"/>
            <a:endParaRPr lang="en-HK" sz="1400" dirty="0"/>
          </a:p>
        </p:txBody>
      </p:sp>
      <p:pic>
        <p:nvPicPr>
          <p:cNvPr id="4" name="Picture 8" descr="CRNet 轉口證網上通">
            <a:extLst>
              <a:ext uri="{FF2B5EF4-FFF2-40B4-BE49-F238E27FC236}">
                <a16:creationId xmlns:a16="http://schemas.microsoft.com/office/drawing/2014/main" xmlns="" id="{9D189B7D-A582-4B9E-9DAC-21A9CB00558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62275" y="456406"/>
            <a:ext cx="5467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xmlns="" id="{9EB04292-F72A-481D-8246-F77F55520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6177362"/>
      </p:ext>
    </p:extLst>
  </p:cSld>
  <p:clrMapOvr>
    <a:masterClrMapping/>
  </p:clrMapOvr>
  <mc:AlternateContent xmlns:mc="http://schemas.openxmlformats.org/markup-compatibility/2006" xmlns:p14="http://schemas.microsoft.com/office/powerpoint/2010/main">
    <mc:Choice Requires="p14">
      <p:transition spd="slow" p14:dur="4000" advTm="96465">
        <p14:vortex dir="r"/>
      </p:transition>
    </mc:Choice>
    <mc:Fallback xmlns="">
      <p:transition spd="slow" advTm="96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Straight Connector 27">
            <a:extLst>
              <a:ext uri="{FF2B5EF4-FFF2-40B4-BE49-F238E27FC236}">
                <a16:creationId xmlns:a16="http://schemas.microsoft.com/office/drawing/2014/main" xmlns=""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1" name="Rectangle 29">
            <a:extLst>
              <a:ext uri="{FF2B5EF4-FFF2-40B4-BE49-F238E27FC236}">
                <a16:creationId xmlns:a16="http://schemas.microsoft.com/office/drawing/2014/main" xmlns="" id="{DCE1AED4-C7FF-4468-BF54-4470A0A3E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in front of a crowd&#10;&#10;Description automatically generated">
            <a:extLst>
              <a:ext uri="{FF2B5EF4-FFF2-40B4-BE49-F238E27FC236}">
                <a16:creationId xmlns:a16="http://schemas.microsoft.com/office/drawing/2014/main" xmlns="" id="{4D7A92E7-1F47-45CD-B7D2-94DE2735CB6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09" r="-1" b="-1"/>
          <a:stretch/>
        </p:blipFill>
        <p:spPr>
          <a:xfrm>
            <a:off x="20" y="10"/>
            <a:ext cx="12188932" cy="6857990"/>
          </a:xfrm>
          <a:prstGeom prst="rect">
            <a:avLst/>
          </a:prstGeom>
        </p:spPr>
      </p:pic>
      <p:sp>
        <p:nvSpPr>
          <p:cNvPr id="42" name="Rectangle 31">
            <a:extLst>
              <a:ext uri="{FF2B5EF4-FFF2-40B4-BE49-F238E27FC236}">
                <a16:creationId xmlns:a16="http://schemas.microsoft.com/office/drawing/2014/main" xmlns="" id="{BDE94FAB-AA60-43B4-A2C3-3A940B9A95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xmlns="" id="{CDB88374-3BB4-4C5A-B535-3C7C9F1A5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56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5335">
        <p15:prstTrans prst="curtains"/>
      </p:transition>
    </mc:Choice>
    <mc:Fallback xmlns="">
      <p:transition spd="slow" advTm="15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xmlns=""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xmlns=""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0E674AA-BC81-40F0-9691-9C973EC7120F}"/>
              </a:ext>
            </a:extLst>
          </p:cNvPr>
          <p:cNvSpPr>
            <a:spLocks noGrp="1"/>
          </p:cNvSpPr>
          <p:nvPr>
            <p:ph type="title"/>
          </p:nvPr>
        </p:nvSpPr>
        <p:spPr>
          <a:xfrm>
            <a:off x="1256275" y="3655371"/>
            <a:ext cx="9679449" cy="1463136"/>
          </a:xfrm>
        </p:spPr>
        <p:txBody>
          <a:bodyPr vert="horz" lIns="91440" tIns="45720" rIns="91440" bIns="45720" rtlCol="0" anchor="b">
            <a:normAutofit/>
          </a:bodyPr>
          <a:lstStyle/>
          <a:p>
            <a:r>
              <a:rPr lang="en-US" sz="6000" b="1" i="0" kern="1200" cap="all" baseline="0" dirty="0" err="1">
                <a:solidFill>
                  <a:schemeClr val="bg1"/>
                </a:solidFill>
                <a:cs typeface="B Titr" panose="00000700000000000000" pitchFamily="2" charset="-78"/>
              </a:rPr>
              <a:t>سازمان</a:t>
            </a:r>
            <a:r>
              <a:rPr lang="en-US" sz="6000" b="1" i="0" kern="1200" cap="all" baseline="0" dirty="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توسعه</a:t>
            </a:r>
            <a:r>
              <a:rPr lang="en-US" sz="6000" b="1" i="0" kern="1200" cap="all" baseline="0" dirty="0">
                <a:solidFill>
                  <a:schemeClr val="bg1"/>
                </a:solidFill>
                <a:cs typeface="B Titr" panose="00000700000000000000" pitchFamily="2" charset="-78"/>
              </a:rPr>
              <a:t> </a:t>
            </a:r>
            <a:r>
              <a:rPr lang="en-US" sz="6000" b="1" i="0" kern="1200" cap="all" baseline="0" dirty="0" err="1" smtClean="0">
                <a:solidFill>
                  <a:schemeClr val="bg1"/>
                </a:solidFill>
                <a:cs typeface="B Titr" panose="00000700000000000000" pitchFamily="2" charset="-78"/>
              </a:rPr>
              <a:t>تجارت</a:t>
            </a:r>
            <a:r>
              <a:rPr lang="en-US" sz="6000" b="1" i="0" kern="1200" cap="all" baseline="0" dirty="0" smtClean="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هنگ</a:t>
            </a:r>
            <a:r>
              <a:rPr lang="en-US" sz="6000" b="1" i="0" kern="1200" cap="all" baseline="0" dirty="0">
                <a:solidFill>
                  <a:schemeClr val="bg1"/>
                </a:solidFill>
                <a:cs typeface="B Titr" panose="00000700000000000000" pitchFamily="2" charset="-78"/>
              </a:rPr>
              <a:t> </a:t>
            </a:r>
            <a:r>
              <a:rPr lang="en-US" sz="6000" b="1" i="0" kern="1200" cap="all" baseline="0" dirty="0" err="1">
                <a:solidFill>
                  <a:schemeClr val="bg1"/>
                </a:solidFill>
                <a:cs typeface="B Titr" panose="00000700000000000000" pitchFamily="2" charset="-78"/>
              </a:rPr>
              <a:t>کنگ</a:t>
            </a:r>
            <a:endParaRPr lang="en-US" sz="6000" b="1" i="0" kern="1200" cap="all" baseline="0" dirty="0">
              <a:solidFill>
                <a:schemeClr val="bg1"/>
              </a:solidFill>
              <a:cs typeface="B Titr" panose="00000700000000000000" pitchFamily="2" charset="-78"/>
            </a:endParaRPr>
          </a:p>
        </p:txBody>
      </p:sp>
      <p:pic>
        <p:nvPicPr>
          <p:cNvPr id="2050" name="Picture 2" descr="Day 1: HKTDC &amp; HK History – SSL HONG KONG TRIP 2018">
            <a:extLst>
              <a:ext uri="{FF2B5EF4-FFF2-40B4-BE49-F238E27FC236}">
                <a16:creationId xmlns:a16="http://schemas.microsoft.com/office/drawing/2014/main" xmlns="" id="{A073DC58-2FC3-4A26-9C64-872046EE20B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3073080" y="820991"/>
            <a:ext cx="6045840" cy="260800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xmlns="" id="{0A9CD280-9C5A-4FB0-8ED0-463C65FF9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3412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71">
        <p15:prstTrans prst="prestige"/>
      </p:transition>
    </mc:Choice>
    <mc:Fallback xmlns="">
      <p:transition spd="slow" advTm="20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6F381E-8FFB-458D-9AFF-113AC887A4D7}"/>
              </a:ext>
            </a:extLst>
          </p:cNvPr>
          <p:cNvSpPr>
            <a:spLocks noGrp="1"/>
          </p:cNvSpPr>
          <p:nvPr>
            <p:ph type="title"/>
          </p:nvPr>
        </p:nvSpPr>
        <p:spPr/>
        <p:txBody>
          <a:bodyPr/>
          <a:lstStyle/>
          <a:p>
            <a:endParaRPr lang="en-HK" dirty="0"/>
          </a:p>
        </p:txBody>
      </p:sp>
      <p:sp>
        <p:nvSpPr>
          <p:cNvPr id="3" name="Content Placeholder 2">
            <a:extLst>
              <a:ext uri="{FF2B5EF4-FFF2-40B4-BE49-F238E27FC236}">
                <a16:creationId xmlns:a16="http://schemas.microsoft.com/office/drawing/2014/main" xmlns="" id="{64D3798F-016C-4EED-891A-91A62393186F}"/>
              </a:ext>
            </a:extLst>
          </p:cNvPr>
          <p:cNvSpPr>
            <a:spLocks noGrp="1"/>
          </p:cNvSpPr>
          <p:nvPr>
            <p:ph idx="1"/>
          </p:nvPr>
        </p:nvSpPr>
        <p:spPr/>
        <p:txBody>
          <a:bodyPr>
            <a:normAutofit/>
          </a:bodyPr>
          <a:lstStyle/>
          <a:p>
            <a:pPr algn="r" rtl="1"/>
            <a:endParaRPr lang="en-HK" sz="1800" dirty="0"/>
          </a:p>
          <a:p>
            <a:pPr marL="0" indent="0" algn="r" rtl="1">
              <a:buNone/>
            </a:pPr>
            <a:endParaRPr lang="fa-IR" sz="1800" dirty="0">
              <a:solidFill>
                <a:srgbClr val="202122"/>
              </a:solidFill>
              <a:latin typeface="Arial" panose="020B0604020202020204" pitchFamily="34" charset="0"/>
            </a:endParaRPr>
          </a:p>
          <a:p>
            <a:pPr algn="just" rtl="1"/>
            <a:r>
              <a:rPr lang="fa-IR" sz="1800" b="1" dirty="0">
                <a:solidFill>
                  <a:srgbClr val="202122"/>
                </a:solidFill>
                <a:latin typeface="Arial" panose="020B0604020202020204" pitchFamily="34" charset="0"/>
                <a:cs typeface="B Nazanin" panose="00000400000000000000" pitchFamily="2" charset="-78"/>
              </a:rPr>
              <a:t>سازمان توسعه ی تجارت هنگ کنگ (تی دی سی) سازمانی دولتی است که در سال 1966 به منظور ایجاد فرصتهای تجاری برای شرکتهای تجاری در هنگ کنگ تاسیس شده است. این سازمان دارای 50 دفتر نمایندگی در سراسر جهان بوده که 13 عدد از این دفاتر در سرزمین اصلی چین واقع هستند. هدف این سازمان با داشتن 50 سال سابقه کاری بررسی فرصتهای بازرگانی و تجاری برای شرکتهای هنگ کنگی بویژه شرکتهای کوچک و متوسط و برقراری رابطه میان آنها با دیگر شرکای بازرگانی در سراسر جهان می باشد.</a:t>
            </a:r>
          </a:p>
          <a:p>
            <a:pPr algn="just" rtl="1"/>
            <a:r>
              <a:rPr lang="fa-IR" sz="1800" b="1" dirty="0" smtClean="0">
                <a:solidFill>
                  <a:srgbClr val="202122"/>
                </a:solidFill>
                <a:latin typeface="Arial" panose="020B0604020202020204" pitchFamily="34" charset="0"/>
                <a:cs typeface="B Nazanin" panose="00000400000000000000" pitchFamily="2" charset="-78"/>
              </a:rPr>
              <a:t>سازمان توسعه ی تجارت هنگ کنگ سالانه به برگزاری بیش از 30 نمایشگاه بین المللی می پردازد. 9 عدد از این نمایشگاه ها بزرگترین نمایشگاه های آسیا به شمار میروند و سه نمایشگاه دیگر به نام های نمایشگاه هدایای هنگ کنگ، نمایشگاه ساعت مچی و دیواری و نیز نمایشگاه الکترونیک (نمایشگاه پاییزه) بزرگترین نمایشگاه های تجاری در جهان می باشند. </a:t>
            </a:r>
          </a:p>
          <a:p>
            <a:pPr algn="r" rtl="1"/>
            <a:r>
              <a:rPr lang="fa-IR" sz="1800" dirty="0" smtClean="0">
                <a:solidFill>
                  <a:srgbClr val="202122"/>
                </a:solidFill>
                <a:latin typeface="Arial" panose="020B0604020202020204" pitchFamily="34" charset="0"/>
                <a:cs typeface="B Titr" panose="00000700000000000000" pitchFamily="2" charset="-78"/>
              </a:rPr>
              <a:t>این سازمان برگزار کننده ی نشست سالانه ی مالی آسیا </a:t>
            </a:r>
            <a:r>
              <a:rPr lang="fa-IR" sz="1800" b="1" dirty="0" smtClean="0">
                <a:solidFill>
                  <a:srgbClr val="202122"/>
                </a:solidFill>
                <a:latin typeface="Times New Roman" panose="02020603050405020304" pitchFamily="18" charset="0"/>
                <a:cs typeface="Times New Roman" panose="02020603050405020304" pitchFamily="18" charset="0"/>
              </a:rPr>
              <a:t>(</a:t>
            </a:r>
            <a:r>
              <a:rPr lang="en-HK" sz="2000" b="1" dirty="0" smtClean="0">
                <a:solidFill>
                  <a:srgbClr val="202122"/>
                </a:solidFill>
                <a:latin typeface="Times New Roman" panose="02020603050405020304" pitchFamily="18" charset="0"/>
                <a:cs typeface="Times New Roman" panose="02020603050405020304" pitchFamily="18" charset="0"/>
              </a:rPr>
              <a:t>Asia Financial Forum</a:t>
            </a:r>
            <a:r>
              <a:rPr lang="fa-IR" sz="1800" b="1" dirty="0" smtClean="0">
                <a:solidFill>
                  <a:srgbClr val="202122"/>
                </a:solidFill>
                <a:latin typeface="Times New Roman" panose="02020603050405020304" pitchFamily="18" charset="0"/>
                <a:cs typeface="Times New Roman" panose="02020603050405020304" pitchFamily="18" charset="0"/>
              </a:rPr>
              <a:t>)</a:t>
            </a:r>
            <a:r>
              <a:rPr lang="fa-IR" sz="1800" dirty="0" smtClean="0">
                <a:solidFill>
                  <a:srgbClr val="202122"/>
                </a:solidFill>
                <a:latin typeface="Times New Roman" panose="02020603050405020304" pitchFamily="18" charset="0"/>
                <a:cs typeface="Times New Roman" panose="02020603050405020304" pitchFamily="18" charset="0"/>
              </a:rPr>
              <a:t> </a:t>
            </a:r>
            <a:r>
              <a:rPr lang="fa-IR" sz="1800" dirty="0" smtClean="0">
                <a:solidFill>
                  <a:srgbClr val="202122"/>
                </a:solidFill>
                <a:latin typeface="Arial" panose="020B0604020202020204" pitchFamily="34" charset="0"/>
                <a:cs typeface="B Titr" panose="00000700000000000000" pitchFamily="2" charset="-78"/>
              </a:rPr>
              <a:t>در هنگ کنگ می باشد. </a:t>
            </a:r>
          </a:p>
          <a:p>
            <a:pPr algn="just" rtl="1"/>
            <a:r>
              <a:rPr lang="fa-IR" sz="1800" b="1" dirty="0" smtClean="0">
                <a:solidFill>
                  <a:srgbClr val="202122"/>
                </a:solidFill>
                <a:latin typeface="Arial" panose="020B0604020202020204" pitchFamily="34" charset="0"/>
                <a:cs typeface="B Nazanin" panose="00000400000000000000" pitchFamily="2" charset="-78"/>
              </a:rPr>
              <a:t>رییس </a:t>
            </a:r>
            <a:r>
              <a:rPr lang="fa-IR" sz="1800" b="1" dirty="0">
                <a:solidFill>
                  <a:srgbClr val="202122"/>
                </a:solidFill>
                <a:latin typeface="Arial" panose="020B0604020202020204" pitchFamily="34" charset="0"/>
                <a:cs typeface="B Nazanin" panose="00000400000000000000" pitchFamily="2" charset="-78"/>
              </a:rPr>
              <a:t>این سازمان در هنگام سفر وزیر مالی هنگ کنگ جناب آقای جان جانگ به کشورمان در سال 1395 وی را همراهی نموده و در نشست مشترک این هیات با اتاق بازرگانی و صنایع و معادن ایران به ایراد سخنرانی پرداخت. </a:t>
            </a:r>
          </a:p>
          <a:p>
            <a:pPr marL="0" indent="0" algn="r" rtl="1">
              <a:buNone/>
            </a:pPr>
            <a:endParaRPr lang="en-HK" sz="1800" dirty="0"/>
          </a:p>
        </p:txBody>
      </p:sp>
      <p:pic>
        <p:nvPicPr>
          <p:cNvPr id="4" name="Picture 2" descr="Day 1: HKTDC &amp; HK History – SSL HONG KONG TRIP 2018">
            <a:extLst>
              <a:ext uri="{FF2B5EF4-FFF2-40B4-BE49-F238E27FC236}">
                <a16:creationId xmlns:a16="http://schemas.microsoft.com/office/drawing/2014/main" xmlns="" id="{F1D552F0-1608-4382-B7D4-C772411DFEA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01355" y="363537"/>
            <a:ext cx="6045840" cy="180790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xmlns="" id="{191CB622-3567-495A-8C0A-0A022EBA9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8951435"/>
      </p:ext>
    </p:extLst>
  </p:cSld>
  <p:clrMapOvr>
    <a:masterClrMapping/>
  </p:clrMapOvr>
  <mc:AlternateContent xmlns:mc="http://schemas.openxmlformats.org/markup-compatibility/2006" xmlns:p14="http://schemas.microsoft.com/office/powerpoint/2010/main">
    <mc:Choice Requires="p14">
      <p:transition spd="slow" p14:dur="2000" advTm="102107"/>
    </mc:Choice>
    <mc:Fallback xmlns="">
      <p:transition spd="slow" advTm="10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GradientVTI">
  <a:themeElements>
    <a:clrScheme name="AnalogousFromDarkSeedLeftStep">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otalTime>150</TotalTime>
  <Words>604</Words>
  <Application>Microsoft Office PowerPoint</Application>
  <PresentationFormat>Widescreen</PresentationFormat>
  <Paragraphs>28</Paragraphs>
  <Slides>10</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 Nazanin</vt:lpstr>
      <vt:lpstr>B Titr</vt:lpstr>
      <vt:lpstr>iran-sans-web</vt:lpstr>
      <vt:lpstr>Times New Roman</vt:lpstr>
      <vt:lpstr>Univers</vt:lpstr>
      <vt:lpstr>GradientVTI</vt:lpstr>
      <vt:lpstr>PowerPoint Presentation</vt:lpstr>
      <vt:lpstr>PowerPoint Presentation</vt:lpstr>
      <vt:lpstr>اتاق بازرگانی چینی های هنگ کنگ</vt:lpstr>
      <vt:lpstr>PowerPoint Presentation</vt:lpstr>
      <vt:lpstr>فدراسیون صنایع هنگ کنگ</vt:lpstr>
      <vt:lpstr>h</vt:lpstr>
      <vt:lpstr>PowerPoint Presentation</vt:lpstr>
      <vt:lpstr>سازمان توسعه تجارت هنگ کنگ</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دعوت از سازمانها و نهادهای هنگ کنگی</dc:title>
  <dc:creator>AFRASYABI, SAHBA (Student)</dc:creator>
  <cp:lastModifiedBy>CEO</cp:lastModifiedBy>
  <cp:revision>12</cp:revision>
  <dcterms:created xsi:type="dcterms:W3CDTF">2020-08-31T02:13:57Z</dcterms:created>
  <dcterms:modified xsi:type="dcterms:W3CDTF">2020-09-02T09:35:30Z</dcterms:modified>
</cp:coreProperties>
</file>